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60" r:id="rId14"/>
    <p:sldId id="261" r:id="rId15"/>
    <p:sldId id="271" r:id="rId16"/>
    <p:sldId id="272" r:id="rId17"/>
    <p:sldId id="275" r:id="rId18"/>
    <p:sldId id="273" r:id="rId19"/>
    <p:sldId id="276" r:id="rId20"/>
    <p:sldId id="274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9757-E9EA-4EEC-B3CA-E56A2548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6B72-8542-4E05-AB23-45266E1FB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1610-51C9-4C88-848E-1B9F4198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ABFD-068F-4635-81FA-B4A0252D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C1DF-CF07-42FE-8B45-EBAF313C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92E8-BDDB-4D8B-A5F7-236E53A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9421-4A2B-48F1-AD11-CE2AD1FBB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1B8C-EF43-4598-A274-9428317F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CF50-D56B-4097-BDE8-8C4CCC67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44E7-30A5-4B26-BAC9-160E8D33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A1351-32A5-4EDE-AE99-B53CD79ED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A7156-F323-4438-B1D7-8EAEBC0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3E9C-4AEE-4792-A3F7-40BA42B9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821BD-108F-43AC-8091-77F0449C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3E781-E8D9-4B82-8495-585BAA8A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921-4798-4B91-B90C-FED18B06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6E8A-DA70-40B0-A41B-85E4320F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D3F0-705B-4818-ACF7-F7C715D0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A30E-C707-4062-AE9C-AF1D19B6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8DEB-71B9-4182-A65B-BF011B53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5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76E0-FEFB-4D09-8445-9BC10C44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6E0CB-0862-4CEF-9A37-8E295D81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EA03B-A8C5-4DE8-8C1F-C77A52CD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9116-5BF7-46BD-8D0B-24ED6F73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4B3D-151C-4D39-9966-7D8E7941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9581-54B5-4992-A9CB-75562692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6E70-0330-4B90-B966-955CA4BF1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8045-69D3-431F-ADD2-BFF84C300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A9E9F-1BFC-467E-BA84-0DD5FF5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0CB4-3035-44AF-8793-C5A5A0F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E687F-FB88-4DFD-AAAB-88FCB5AE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BFAA-CCD9-43F3-AACE-A28D40A2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19C7-CB88-466E-919A-6F018B63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9387-C903-4101-836F-C64D795A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3B51D-B8CD-4558-87A9-639E77EA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B23F2-E3AB-4C57-A38E-0973B5DD8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D4F91-03FF-4E51-B41E-32275478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09DF6-154D-438C-B846-E6AEF1C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EB5CB-F53C-4827-93BB-B69EA48E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95A6-108D-491B-85EC-25E36542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BBB1D-23A8-413F-BF29-DD01FB5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64A3-930F-4BFE-A466-36F7AA76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A2D-2992-49A5-A78E-A1D7449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7E3C-4F37-48AE-837B-26007F4F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8ABFD-1276-45F6-A76F-279B2E2C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29DA-44BD-4538-BEC9-E071B67A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07-8011-4B49-911F-060A2E86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36F2-71F8-4507-B910-528B146F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B147-3581-453E-8339-76C21F21A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8924C-7AB9-446A-A1F4-7026745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0D381-98AE-4E15-B90D-65A424E9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1630-8540-4D74-BB0B-4E9A7F12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E01-3A9E-43E5-8C52-F9431F79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0EDCF-21C5-4674-9FD6-6A8BD2437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B7900-6ABC-4BA3-B764-C8AA906A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A44A5-FF08-47F0-9BC9-2A906707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9AAFD-7789-46BE-90A9-466267A9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FED7-2267-4164-89AB-8AB49F00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9A265-EE66-4D65-9D94-5DAADB4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B9CE-745D-4DF2-9276-CC86A12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B8D3-60C4-4D5A-8319-DD7A476E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9F63-D8CB-41FA-AF0F-1E0921DF7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733D-F285-4672-ABB0-28B145569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 panose="02020800000000000000" pitchFamily="18" charset="0"/>
          <a:ea typeface="Futura" panose="02020800000000000000" pitchFamily="18" charset="0"/>
          <a:cs typeface="Futura" panose="020208000000000000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59A4-861E-42A8-AD03-5FD923CBA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of RNA-seq data with </a:t>
            </a:r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F60B0-31CC-4140-B758-D33E50332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Urminder</a:t>
            </a:r>
            <a:r>
              <a:rPr lang="en-US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129795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838200" y="540679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Tukey was an American mathematician best known for development of the FFT algorithm, box plot and EDA.</a:t>
            </a:r>
            <a:br>
              <a:rPr lang="en-US" sz="1600" dirty="0"/>
            </a:br>
            <a:r>
              <a:rPr lang="en-US" sz="1600" dirty="0"/>
              <a:t>Ref: https://en.wikipedia.org/wiki/Exploratory_data_analysis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35280-6E52-4AF3-8495-6B952BEF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77" y="1808721"/>
            <a:ext cx="2869717" cy="34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45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b="1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02004" y="5538768"/>
            <a:ext cx="566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Fortran is a general-purpose, compiled imperative programming language that is especially suited to numeric computation and scientific computing originally developed by IBM. </a:t>
            </a:r>
            <a:br>
              <a:rPr lang="en-US" sz="1600" dirty="0"/>
            </a:br>
            <a:r>
              <a:rPr lang="en-US" sz="1600" dirty="0"/>
              <a:t>Ref: https://en.wikipedia.org/wiki/Fortran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EB0F6-17B4-461E-8AF8-432172B4C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79" y="1492918"/>
            <a:ext cx="3397210" cy="404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902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90283C-A252-4077-B41A-9109CF9C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157937"/>
            <a:ext cx="5257800" cy="5058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b="1" dirty="0"/>
              <a:t>Presently, we have high-dimensional data to visualize. Use of dimensionality reduction like PCA.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0" y="6065240"/>
            <a:ext cx="719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RNA-seq heat map example</a:t>
            </a:r>
            <a:br>
              <a:rPr lang="en-US" sz="1600" dirty="0"/>
            </a:br>
            <a:r>
              <a:rPr lang="en-US" sz="1600" dirty="0"/>
              <a:t>Ref: Kim, Min-</a:t>
            </a:r>
            <a:r>
              <a:rPr lang="en-US" sz="1600" dirty="0" err="1"/>
              <a:t>Su</a:t>
            </a:r>
            <a:r>
              <a:rPr lang="en-US" sz="1600" dirty="0"/>
              <a:t>, et al. "Activin-A and Bmp4 levels modulate cell type specification during CHIR-induced </a:t>
            </a:r>
            <a:r>
              <a:rPr lang="en-US" sz="1600" dirty="0" err="1"/>
              <a:t>cardiomyogenesis</a:t>
            </a:r>
            <a:r>
              <a:rPr lang="en-US" sz="1600" dirty="0"/>
              <a:t>."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10.2 (2015): e0118670.</a:t>
            </a:r>
          </a:p>
        </p:txBody>
      </p:sp>
    </p:spTree>
    <p:extLst>
      <p:ext uri="{BB962C8B-B14F-4D97-AF65-F5344CB8AC3E}">
        <p14:creationId xmlns:p14="http://schemas.microsoft.com/office/powerpoint/2010/main" val="69250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3B97-1371-4942-AEA2-7D095B69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5565-80D5-4796-894C-5A287972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MetaOmGraph</a:t>
            </a:r>
            <a:r>
              <a:rPr lang="en-US" dirty="0"/>
              <a:t> (MOG)  is a software for statistical analysis and interactive exploration of big datasets</a:t>
            </a:r>
          </a:p>
          <a:p>
            <a:r>
              <a:rPr lang="en-US" dirty="0"/>
              <a:t>MOG is free and open source, written in java</a:t>
            </a:r>
          </a:p>
          <a:p>
            <a:r>
              <a:rPr lang="en-US" dirty="0"/>
              <a:t>MOG can run on windows, mac and </a:t>
            </a:r>
            <a:r>
              <a:rPr lang="en-US" dirty="0" err="1"/>
              <a:t>unix</a:t>
            </a:r>
            <a:r>
              <a:rPr lang="en-US" dirty="0"/>
              <a:t> based machines</a:t>
            </a:r>
          </a:p>
          <a:p>
            <a:r>
              <a:rPr lang="en-US" dirty="0"/>
              <a:t>MOG is designed for analysis of multiple RNA-seq datasets, but can be used with other datasets as well.</a:t>
            </a:r>
          </a:p>
          <a:p>
            <a:r>
              <a:rPr lang="en-US" dirty="0"/>
              <a:t>MOG is around 65,000 lines of code</a:t>
            </a:r>
          </a:p>
          <a:p>
            <a:r>
              <a:rPr lang="en-US" dirty="0"/>
              <a:t>MOG developers </a:t>
            </a:r>
          </a:p>
          <a:p>
            <a:pPr lvl="1"/>
            <a:r>
              <a:rPr lang="en-US" dirty="0"/>
              <a:t>Previous: Nick Ransom and </a:t>
            </a:r>
            <a:r>
              <a:rPr lang="en-US" dirty="0" err="1"/>
              <a:t>Manhoi</a:t>
            </a:r>
            <a:r>
              <a:rPr lang="en-US" dirty="0"/>
              <a:t> </a:t>
            </a:r>
            <a:r>
              <a:rPr lang="en-US" dirty="0" err="1"/>
              <a:t>Hur</a:t>
            </a:r>
            <a:endParaRPr lang="en-US" dirty="0"/>
          </a:p>
          <a:p>
            <a:pPr lvl="1"/>
            <a:r>
              <a:rPr lang="en-US" dirty="0"/>
              <a:t>Present: </a:t>
            </a:r>
            <a:r>
              <a:rPr lang="en-US" dirty="0" err="1"/>
              <a:t>Urminder</a:t>
            </a:r>
            <a:r>
              <a:rPr lang="en-US" dirty="0"/>
              <a:t> Singh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6812-FCDB-417F-9F4B-35417EB6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8" y="365125"/>
            <a:ext cx="1065402" cy="1065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40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C2FC-D35F-4219-835D-30DBEF8E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r>
              <a:rPr lang="en-US" dirty="0"/>
              <a:t> for analysis of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C822-5173-4C91-AA01-278B7064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interactively visualize expression levels of hundreds of genes/transcripts</a:t>
            </a:r>
          </a:p>
          <a:p>
            <a:r>
              <a:rPr lang="en-US" dirty="0"/>
              <a:t>User can explore and analyze expression levels of hundreds of genes/transcripts under specific conditions</a:t>
            </a:r>
          </a:p>
          <a:p>
            <a:r>
              <a:rPr lang="en-US" dirty="0"/>
              <a:t>User can find association between genes /transcripts using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/>
              <a:t>Spearman correlation</a:t>
            </a:r>
          </a:p>
          <a:p>
            <a:pPr lvl="1"/>
            <a:r>
              <a:rPr lang="en-US" dirty="0"/>
              <a:t>Mutual information</a:t>
            </a:r>
          </a:p>
          <a:p>
            <a:r>
              <a:rPr lang="en-US" dirty="0"/>
              <a:t>User can make statistical inference about associated genes/transcripts</a:t>
            </a:r>
          </a:p>
        </p:txBody>
      </p:sp>
    </p:spTree>
    <p:extLst>
      <p:ext uri="{BB962C8B-B14F-4D97-AF65-F5344CB8AC3E}">
        <p14:creationId xmlns:p14="http://schemas.microsoft.com/office/powerpoint/2010/main" val="410901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DAFAE-6216-420F-ACD4-E338FC7F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1751651"/>
            <a:ext cx="7001730" cy="464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34481-4F1D-47C9-BA00-4BBE9CC1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associations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42C7-0238-48A7-BA98-717E351B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Association between</a:t>
            </a:r>
            <a:br>
              <a:rPr lang="en-US" dirty="0"/>
            </a:br>
            <a:r>
              <a:rPr lang="en-US" dirty="0"/>
              <a:t>any two variables tells how the </a:t>
            </a:r>
            <a:br>
              <a:rPr lang="en-US" dirty="0"/>
            </a:br>
            <a:r>
              <a:rPr lang="en-US" dirty="0"/>
              <a:t>variables are related</a:t>
            </a:r>
          </a:p>
          <a:p>
            <a:r>
              <a:rPr lang="en-US" dirty="0"/>
              <a:t>An association measure </a:t>
            </a:r>
            <a:br>
              <a:rPr lang="en-US" dirty="0"/>
            </a:br>
            <a:r>
              <a:rPr lang="en-US" dirty="0"/>
              <a:t>quantifies this “relatedness”</a:t>
            </a:r>
          </a:p>
          <a:p>
            <a:r>
              <a:rPr lang="en-US" dirty="0"/>
              <a:t>Association is not always </a:t>
            </a:r>
            <a:br>
              <a:rPr lang="en-US" dirty="0"/>
            </a:br>
            <a:r>
              <a:rPr lang="en-US" dirty="0"/>
              <a:t>causation</a:t>
            </a:r>
          </a:p>
          <a:p>
            <a:r>
              <a:rPr lang="en-US" dirty="0"/>
              <a:t>Must be careful in interpreting</a:t>
            </a:r>
            <a:br>
              <a:rPr lang="en-US" dirty="0"/>
            </a:br>
            <a:r>
              <a:rPr lang="en-US" dirty="0"/>
              <a:t>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661C6-E27E-4480-87E7-9F6487BD72AC}"/>
              </a:ext>
            </a:extLst>
          </p:cNvPr>
          <p:cNvSpPr txBox="1"/>
          <p:nvPr/>
        </p:nvSpPr>
        <p:spPr>
          <a:xfrm>
            <a:off x="6308521" y="6311900"/>
            <a:ext cx="581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Relationship between height and weight looks linear</a:t>
            </a:r>
            <a:br>
              <a:rPr lang="en-US" sz="1600" dirty="0"/>
            </a:br>
            <a:r>
              <a:rPr lang="en-US" sz="1600" dirty="0"/>
              <a:t>Ref: https://en.wikipedia.org/wiki/Ordinary_least_squares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61FC0-53F5-4982-8E8F-695E1335FC9B}"/>
              </a:ext>
            </a:extLst>
          </p:cNvPr>
          <p:cNvSpPr txBox="1"/>
          <p:nvPr/>
        </p:nvSpPr>
        <p:spPr>
          <a:xfrm>
            <a:off x="6756634" y="1406887"/>
            <a:ext cx="459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Is there an association between height and weight?</a:t>
            </a:r>
          </a:p>
        </p:txBody>
      </p:sp>
    </p:spTree>
    <p:extLst>
      <p:ext uri="{BB962C8B-B14F-4D97-AF65-F5344CB8AC3E}">
        <p14:creationId xmlns:p14="http://schemas.microsoft.com/office/powerpoint/2010/main" val="247441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F8EA-A3C5-47C6-81B0-FB534429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25722" r="38830" b="36884"/>
          <a:stretch/>
        </p:blipFill>
        <p:spPr>
          <a:xfrm>
            <a:off x="6096000" y="2030136"/>
            <a:ext cx="6096000" cy="37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9874F-7FDA-4E78-9958-87758C1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0F2E-1232-4830-8F66-2FBD605F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0339" cy="4351338"/>
          </a:xfrm>
        </p:spPr>
        <p:txBody>
          <a:bodyPr>
            <a:normAutofit/>
          </a:bodyPr>
          <a:lstStyle/>
          <a:p>
            <a:r>
              <a:rPr lang="en-US" dirty="0"/>
              <a:t>Pearson correlation coefficient, </a:t>
            </a:r>
            <a:r>
              <a:rPr lang="en-US" i="1" dirty="0"/>
              <a:t>r, </a:t>
            </a:r>
            <a:br>
              <a:rPr lang="en-US" i="1" dirty="0"/>
            </a:br>
            <a:r>
              <a:rPr lang="en-US" dirty="0"/>
              <a:t>between two variables X and Y is a </a:t>
            </a:r>
            <a:br>
              <a:rPr lang="en-US" dirty="0"/>
            </a:br>
            <a:r>
              <a:rPr lang="en-US" dirty="0"/>
              <a:t>measure of the linear correlation </a:t>
            </a:r>
            <a:br>
              <a:rPr lang="en-US" dirty="0"/>
            </a:br>
            <a:r>
              <a:rPr lang="en-US" dirty="0"/>
              <a:t>between X and Y.</a:t>
            </a:r>
          </a:p>
          <a:p>
            <a:r>
              <a:rPr lang="en-US" i="1" dirty="0"/>
              <a:t>r</a:t>
            </a:r>
            <a:r>
              <a:rPr lang="en-US" dirty="0"/>
              <a:t> can have a value between [-1,1] </a:t>
            </a:r>
            <a:br>
              <a:rPr lang="en-US" dirty="0"/>
            </a:br>
            <a:r>
              <a:rPr lang="en-US" dirty="0"/>
              <a:t>where</a:t>
            </a:r>
          </a:p>
          <a:p>
            <a:pPr lvl="1"/>
            <a:r>
              <a:rPr lang="en-US" dirty="0"/>
              <a:t> 1 implies total positive linear correlation </a:t>
            </a:r>
          </a:p>
          <a:p>
            <a:pPr lvl="1"/>
            <a:r>
              <a:rPr lang="en-US" dirty="0"/>
              <a:t>0 is no linear correlation</a:t>
            </a:r>
          </a:p>
          <a:p>
            <a:pPr lvl="1"/>
            <a:r>
              <a:rPr lang="en-US" dirty="0"/>
              <a:t>−1 is total negative linear 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AD44-594B-419F-9501-6A4B2BB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CF2B-A41F-49DB-862D-D53D95D3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6" y="1573955"/>
            <a:ext cx="78816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C9928-222F-4482-A424-765E2B68D62A}"/>
              </a:ext>
            </a:extLst>
          </p:cNvPr>
          <p:cNvSpPr txBox="1"/>
          <p:nvPr/>
        </p:nvSpPr>
        <p:spPr>
          <a:xfrm>
            <a:off x="2432003" y="5925293"/>
            <a:ext cx="788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Pearson correlation coefficient (ρ)</a:t>
            </a:r>
            <a:br>
              <a:rPr lang="en-US" sz="1600" dirty="0"/>
            </a:br>
            <a:r>
              <a:rPr lang="en-US" sz="1600" dirty="0"/>
              <a:t>Ref: https://en.wikipedia.org/wiki/Pearson_correlation_coefficient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282473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C8534B-91D7-4134-B0E9-65399BFB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32637" b="45817"/>
          <a:stretch/>
        </p:blipFill>
        <p:spPr>
          <a:xfrm>
            <a:off x="6095999" y="2004968"/>
            <a:ext cx="6096001" cy="2466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6CD9E-B75E-458C-AB43-7ADC0D6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79AF-AB19-4F86-8FC0-178135E1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Spearman's rank correlation </a:t>
            </a:r>
            <a:br>
              <a:rPr lang="en-US" dirty="0"/>
            </a:br>
            <a:r>
              <a:rPr lang="en-US" dirty="0"/>
              <a:t>coefficient, </a:t>
            </a:r>
            <a:r>
              <a:rPr lang="en-US" i="1" dirty="0" err="1"/>
              <a:t>r</a:t>
            </a:r>
            <a:r>
              <a:rPr lang="en-US" i="1" baseline="-25000" dirty="0" err="1"/>
              <a:t>s</a:t>
            </a:r>
            <a:r>
              <a:rPr lang="en-US" dirty="0"/>
              <a:t>, is a nonparametric </a:t>
            </a:r>
            <a:br>
              <a:rPr lang="en-US" dirty="0"/>
            </a:br>
            <a:r>
              <a:rPr lang="en-US" dirty="0"/>
              <a:t>measure of rank correlation</a:t>
            </a:r>
          </a:p>
          <a:p>
            <a:r>
              <a:rPr lang="en-US" dirty="0"/>
              <a:t>It tells how well the relationship </a:t>
            </a:r>
            <a:br>
              <a:rPr lang="en-US" dirty="0"/>
            </a:br>
            <a:r>
              <a:rPr lang="en-US" dirty="0"/>
              <a:t>between two variables can be </a:t>
            </a:r>
            <a:br>
              <a:rPr lang="en-US" dirty="0"/>
            </a:br>
            <a:r>
              <a:rPr lang="en-US" dirty="0"/>
              <a:t>described using a monotonic function. </a:t>
            </a:r>
          </a:p>
          <a:p>
            <a:r>
              <a:rPr lang="en-US" dirty="0"/>
              <a:t>It is equal to the Pearson correlation between the rank values of those two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4FDD2-C455-4E98-949C-F7DB73728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65464" b="56615"/>
          <a:stretch/>
        </p:blipFill>
        <p:spPr>
          <a:xfrm>
            <a:off x="6172898" y="1870031"/>
            <a:ext cx="3066546" cy="13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4D18-64AA-4C4E-91F0-D639B283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857F-8B7C-434A-AF6A-0048E609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959" y="1690688"/>
            <a:ext cx="3657600" cy="34671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465231-C686-4FCE-AE78-E860E704D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200" y="1695450"/>
            <a:ext cx="3652576" cy="34623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486715-27AC-4135-B938-F57E2F47B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4441" y="1695450"/>
            <a:ext cx="36576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C54D8D-6959-48B1-BD93-D47A59E25C87}"/>
              </a:ext>
            </a:extLst>
          </p:cNvPr>
          <p:cNvSpPr txBox="1"/>
          <p:nvPr/>
        </p:nvSpPr>
        <p:spPr>
          <a:xfrm>
            <a:off x="2484004" y="5594908"/>
            <a:ext cx="77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Spearman’s correlation coefficient</a:t>
            </a:r>
            <a:br>
              <a:rPr lang="en-US" sz="1600" dirty="0"/>
            </a:br>
            <a:r>
              <a:rPr lang="en-US" sz="1600" dirty="0"/>
              <a:t>Ref: https://en.wikipedia.org/wiki/Spearman%27s_rank_correlation_coefficient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93778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5EDF-A5D3-4814-A6F1-5041F073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6202-72F3-4564-AF39-E8432310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 is an approach to data analysis</a:t>
            </a:r>
          </a:p>
          <a:p>
            <a:r>
              <a:rPr lang="en-US" dirty="0"/>
              <a:t>Promoted by John Tukey to encourage statisticians to explore the data</a:t>
            </a:r>
          </a:p>
          <a:p>
            <a:r>
              <a:rPr lang="en-US" dirty="0"/>
              <a:t>Explore data in order to</a:t>
            </a:r>
          </a:p>
          <a:p>
            <a:pPr lvl="1"/>
            <a:r>
              <a:rPr lang="en-US" dirty="0"/>
              <a:t>Summarize various characteristics of the data</a:t>
            </a:r>
          </a:p>
          <a:p>
            <a:pPr lvl="1"/>
            <a:r>
              <a:rPr lang="en-US" dirty="0"/>
              <a:t>Uncover the hidden structure and patterns in data</a:t>
            </a:r>
          </a:p>
          <a:p>
            <a:pPr lvl="1"/>
            <a:r>
              <a:rPr lang="en-US" dirty="0"/>
              <a:t>Check assumptions for fitting a statistical model</a:t>
            </a:r>
          </a:p>
          <a:p>
            <a:pPr lvl="1"/>
            <a:r>
              <a:rPr lang="en-US" dirty="0"/>
              <a:t>Detect outliers in the dataset</a:t>
            </a:r>
          </a:p>
          <a:p>
            <a:pPr lvl="1"/>
            <a:r>
              <a:rPr lang="en-US" dirty="0"/>
              <a:t>Formulate hypothesis </a:t>
            </a:r>
          </a:p>
        </p:txBody>
      </p:sp>
    </p:spTree>
    <p:extLst>
      <p:ext uri="{BB962C8B-B14F-4D97-AF65-F5344CB8AC3E}">
        <p14:creationId xmlns:p14="http://schemas.microsoft.com/office/powerpoint/2010/main" val="141964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6CE-0E0E-4F43-8C17-F5E1CCC8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6B7-261E-43F6-A479-F7B56276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Mutual information between two random variables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Y, I(X;Y),</a:t>
            </a:r>
            <a:r>
              <a:rPr lang="en-US" dirty="0"/>
              <a:t> is a  measure of the mutual dependence between the two variables</a:t>
            </a:r>
          </a:p>
          <a:p>
            <a:r>
              <a:rPr lang="en-US" dirty="0"/>
              <a:t>Quantifies the amount of information about one random variable, through the other random variable</a:t>
            </a:r>
          </a:p>
          <a:p>
            <a:r>
              <a:rPr lang="en-US" dirty="0"/>
              <a:t>Defined as: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p(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is the joint probability distribution and </a:t>
            </a:r>
            <a:r>
              <a:rPr lang="en-US" i="1" dirty="0"/>
              <a:t>p(x)</a:t>
            </a:r>
            <a:r>
              <a:rPr lang="en-US" dirty="0"/>
              <a:t> and </a:t>
            </a:r>
            <a:r>
              <a:rPr lang="en-US" i="1" dirty="0"/>
              <a:t>p(y)</a:t>
            </a:r>
            <a:r>
              <a:rPr lang="en-US" dirty="0"/>
              <a:t> are marginal probability distributions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DA9A-B6E9-434D-84A4-FE1375A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4" t="25721" r="55344" b="64830"/>
          <a:stretch/>
        </p:blipFill>
        <p:spPr>
          <a:xfrm>
            <a:off x="2969702" y="3520201"/>
            <a:ext cx="5561901" cy="11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5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5831-8EFF-431C-BB98-58ED5FAA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C2E07-2186-4350-A9D3-40420AB3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1" r="27186" b="52115"/>
          <a:stretch/>
        </p:blipFill>
        <p:spPr>
          <a:xfrm>
            <a:off x="3733101" y="1690688"/>
            <a:ext cx="4160939" cy="3990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7396E-E32B-42F4-9A94-412164CD300B}"/>
              </a:ext>
            </a:extLst>
          </p:cNvPr>
          <p:cNvSpPr txBox="1"/>
          <p:nvPr/>
        </p:nvSpPr>
        <p:spPr>
          <a:xfrm>
            <a:off x="2097248" y="5680990"/>
            <a:ext cx="946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Dataset with very high mutual information value. Pearson correlation value is close to zero.</a:t>
            </a:r>
          </a:p>
          <a:p>
            <a:r>
              <a:rPr lang="en-US" sz="1600" dirty="0"/>
              <a:t>Ref: Daub, Carsten O., et al. "Estimating mutual information using B-spline functions–an improved similarity measure for </a:t>
            </a:r>
            <a:r>
              <a:rPr lang="en-US" sz="1600" dirty="0" err="1"/>
              <a:t>analysing</a:t>
            </a:r>
            <a:r>
              <a:rPr lang="en-US" sz="1600" dirty="0"/>
              <a:t> gene expression data." </a:t>
            </a:r>
            <a:r>
              <a:rPr lang="en-US" sz="1600" i="1" dirty="0"/>
              <a:t>BMC bioinformatics</a:t>
            </a:r>
            <a:r>
              <a:rPr lang="en-US" sz="1600" dirty="0"/>
              <a:t> 5.1 (2004): 118.</a:t>
            </a:r>
          </a:p>
        </p:txBody>
      </p:sp>
    </p:spTree>
    <p:extLst>
      <p:ext uri="{BB962C8B-B14F-4D97-AF65-F5344CB8AC3E}">
        <p14:creationId xmlns:p14="http://schemas.microsoft.com/office/powerpoint/2010/main" val="217076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71C-9874-480E-93C8-6682E5F9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vs causation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BB40B-D845-47D8-9551-3E4C377C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3" y="2277586"/>
            <a:ext cx="5624993" cy="36562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D54E3-328D-4E31-A563-68B9EE7EE0F5}"/>
              </a:ext>
            </a:extLst>
          </p:cNvPr>
          <p:cNvSpPr txBox="1"/>
          <p:nvPr/>
        </p:nvSpPr>
        <p:spPr>
          <a:xfrm>
            <a:off x="2080470" y="6086276"/>
            <a:ext cx="946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Johnson, Stephen R. "The trouble with QSAR (or how I learned to stop worrying and embrace fallacy)." </a:t>
            </a:r>
            <a:r>
              <a:rPr lang="en-US" sz="1600" i="1" dirty="0"/>
              <a:t>Journal of Chemical Information and Modeling</a:t>
            </a:r>
            <a:r>
              <a:rPr lang="en-US" sz="1600" dirty="0"/>
              <a:t> 48.1 (2008): 25-26.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24EC0-D1DF-4719-A8BC-204CDF36FF0E}"/>
              </a:ext>
            </a:extLst>
          </p:cNvPr>
          <p:cNvSpPr txBox="1"/>
          <p:nvPr/>
        </p:nvSpPr>
        <p:spPr>
          <a:xfrm>
            <a:off x="4110607" y="1832032"/>
            <a:ext cx="434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 there an association? Is there causation?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AD7AC-D289-4CED-BA0E-66CF9119F1D6}"/>
              </a:ext>
            </a:extLst>
          </p:cNvPr>
          <p:cNvSpPr/>
          <p:nvPr/>
        </p:nvSpPr>
        <p:spPr>
          <a:xfrm>
            <a:off x="7701094" y="2424418"/>
            <a:ext cx="973123" cy="2684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3157-67DD-47D2-9290-F8CB12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4F2D-0331-49EB-B9A7-A2E162AC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539D-EBC1-4C61-A0B2-7834B6CF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FD73-FB0D-40D5-8B8D-FD52BE87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techniques used in EDA are graphical and a few are quantitative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Median polish, Trimean, Ordination etc.</a:t>
            </a:r>
          </a:p>
          <a:p>
            <a:r>
              <a:rPr lang="en-US" dirty="0"/>
              <a:t>Graphical</a:t>
            </a:r>
          </a:p>
          <a:p>
            <a:pPr lvl="1"/>
            <a:r>
              <a:rPr lang="en-US" dirty="0"/>
              <a:t>Scatter plots, Box plot, Histograms, Parallel coordinates, Heat maps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9547-3CA2-4854-AB7C-7BB48E0C6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" y="4239418"/>
            <a:ext cx="2910840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4A54B-2E66-42A5-B7E8-7C6AE2A4A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04" y="4239418"/>
            <a:ext cx="2910841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C4417-8CED-4DAA-91CA-FC599D1C4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96" y="4239419"/>
            <a:ext cx="2910841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5278C-431B-4FF7-B8D0-C9C8F32BF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8" y="4239419"/>
            <a:ext cx="2910842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1FCD8B-6510-457D-B444-B905955F7B97}"/>
              </a:ext>
            </a:extLst>
          </p:cNvPr>
          <p:cNvSpPr txBox="1"/>
          <p:nvPr/>
        </p:nvSpPr>
        <p:spPr>
          <a:xfrm>
            <a:off x="914400" y="6004123"/>
            <a:ext cx="108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Box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2DC76-641F-4C62-9030-34C83F19E0F8}"/>
              </a:ext>
            </a:extLst>
          </p:cNvPr>
          <p:cNvSpPr txBox="1"/>
          <p:nvPr/>
        </p:nvSpPr>
        <p:spPr>
          <a:xfrm>
            <a:off x="4024366" y="6004123"/>
            <a:ext cx="121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Histogram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20C4B-B364-4A0B-B54D-718F93CFCF52}"/>
              </a:ext>
            </a:extLst>
          </p:cNvPr>
          <p:cNvSpPr txBox="1"/>
          <p:nvPr/>
        </p:nvSpPr>
        <p:spPr>
          <a:xfrm>
            <a:off x="6937787" y="5998495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Scatterplot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DCCBC-0399-456B-9659-CEE1F72F69E0}"/>
              </a:ext>
            </a:extLst>
          </p:cNvPr>
          <p:cNvSpPr txBox="1"/>
          <p:nvPr/>
        </p:nvSpPr>
        <p:spPr>
          <a:xfrm>
            <a:off x="9972682" y="6007686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Heatmap</a:t>
            </a:r>
          </a:p>
        </p:txBody>
      </p:sp>
    </p:spTree>
    <p:extLst>
      <p:ext uri="{BB962C8B-B14F-4D97-AF65-F5344CB8AC3E}">
        <p14:creationId xmlns:p14="http://schemas.microsoft.com/office/powerpoint/2010/main" val="275508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564B6-BB78-4AD5-AA00-6825DDF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10652" r="16399" b="10716"/>
          <a:stretch/>
        </p:blipFill>
        <p:spPr>
          <a:xfrm>
            <a:off x="4219663" y="1378467"/>
            <a:ext cx="7972338" cy="5260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DC5D6-4A6A-48D7-A3F7-F135BF80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158-6445-4107-B198-7E5EF30CC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 data by </a:t>
            </a:r>
            <a:br>
              <a:rPr lang="en-US" dirty="0"/>
            </a:br>
            <a:r>
              <a:rPr lang="en-US" dirty="0"/>
              <a:t>encoding it as  visual </a:t>
            </a:r>
            <a:br>
              <a:rPr lang="en-US" dirty="0"/>
            </a:br>
            <a:r>
              <a:rPr lang="en-US" dirty="0"/>
              <a:t>objects</a:t>
            </a:r>
          </a:p>
          <a:p>
            <a:r>
              <a:rPr lang="en-US" dirty="0"/>
              <a:t>Goal is to convey the </a:t>
            </a:r>
            <a:br>
              <a:rPr lang="en-US" dirty="0"/>
            </a:br>
            <a:r>
              <a:rPr lang="en-US" dirty="0"/>
              <a:t>idea efficiently and </a:t>
            </a:r>
            <a:br>
              <a:rPr lang="en-US" dirty="0"/>
            </a:br>
            <a:r>
              <a:rPr lang="en-US" dirty="0"/>
              <a:t>effectively</a:t>
            </a:r>
          </a:p>
          <a:p>
            <a:r>
              <a:rPr lang="en-US" dirty="0"/>
              <a:t>Earliest example of </a:t>
            </a:r>
            <a:br>
              <a:rPr lang="en-US" dirty="0"/>
            </a:br>
            <a:r>
              <a:rPr lang="en-US" dirty="0"/>
              <a:t>data visualization dates</a:t>
            </a:r>
            <a:br>
              <a:rPr lang="en-US" dirty="0"/>
            </a:br>
            <a:r>
              <a:rPr lang="en-US" dirty="0"/>
              <a:t>back to 2</a:t>
            </a:r>
            <a:r>
              <a:rPr lang="en-US" baseline="30000" dirty="0"/>
              <a:t>nd</a:t>
            </a:r>
            <a:r>
              <a:rPr lang="en-US" dirty="0"/>
              <a:t> century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75216-1C37-4E03-85F5-F8D00E344AA6}"/>
              </a:ext>
            </a:extLst>
          </p:cNvPr>
          <p:cNvSpPr txBox="1"/>
          <p:nvPr/>
        </p:nvSpPr>
        <p:spPr>
          <a:xfrm>
            <a:off x="3036815" y="6587512"/>
            <a:ext cx="950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Few, Stephen, and Perceptual Edge. "Data visualization: past, present, and future." </a:t>
            </a:r>
            <a:r>
              <a:rPr lang="en-US" sz="1400" i="1" dirty="0"/>
              <a:t>IBM Cognos Innovation Center</a:t>
            </a:r>
            <a:r>
              <a:rPr lang="en-US" sz="1400" dirty="0"/>
              <a:t> (2007).</a:t>
            </a:r>
          </a:p>
        </p:txBody>
      </p:sp>
    </p:spTree>
    <p:extLst>
      <p:ext uri="{BB962C8B-B14F-4D97-AF65-F5344CB8AC3E}">
        <p14:creationId xmlns:p14="http://schemas.microsoft.com/office/powerpoint/2010/main" val="32926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461394" y="6188731"/>
            <a:ext cx="5634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</a:t>
            </a:r>
            <a:r>
              <a:rPr lang="en-US" sz="1600" baseline="30000" dirty="0"/>
              <a:t>th</a:t>
            </a:r>
            <a:r>
              <a:rPr lang="en-US" sz="1600" dirty="0"/>
              <a:t> century table</a:t>
            </a:r>
            <a:br>
              <a:rPr lang="en-US" sz="1600" dirty="0"/>
            </a:br>
            <a:r>
              <a:rPr lang="en-US" sz="1600" dirty="0"/>
              <a:t>Ref: https://commons.wikimedia.org/wiki/Medieval_diagram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C6D21-E97E-4A95-8039-9DE3F98E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8" y="1413713"/>
            <a:ext cx="3573860" cy="47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DA978-631F-44F8-95FC-B0CB4F94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8" t="28564" r="26652" b="24943"/>
          <a:stretch/>
        </p:blipFill>
        <p:spPr>
          <a:xfrm>
            <a:off x="838200" y="1825624"/>
            <a:ext cx="5262852" cy="3593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687897" y="5419287"/>
            <a:ext cx="5408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321563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</a:t>
            </a:r>
            <a:r>
              <a:rPr lang="en-US" dirty="0" err="1"/>
              <a:t>history</a:t>
            </a:r>
            <a:r>
              <a:rPr lang="en-US" dirty="0" err="1">
                <a:solidFill>
                  <a:srgbClr val="FF0000"/>
                </a:solidFill>
              </a:rPr>
              <a:t>ADD</a:t>
            </a:r>
            <a:r>
              <a:rPr lang="en-US" dirty="0">
                <a:solidFill>
                  <a:srgbClr val="FF0000"/>
                </a:solidFill>
              </a:rPr>
              <a:t> FN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b="1" dirty="0"/>
              <a:t>Descartes invented the graph in 17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718570" y="5419672"/>
            <a:ext cx="501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René Descartes was a French philosopher, mathematician, and scientist.</a:t>
            </a:r>
            <a:br>
              <a:rPr lang="en-US" sz="1600" dirty="0"/>
            </a:br>
            <a:r>
              <a:rPr lang="en-US" sz="1600" dirty="0"/>
              <a:t>Ref: https://en.wikipedia.org/wiki/Ren%C3%A9_Descartes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DF219-4294-41BF-9E75-153EB14C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86" y="1825625"/>
            <a:ext cx="2829012" cy="3459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22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Early beginnings of statistical theory and data collection in 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5933-48D5-42F8-81F3-49A4B60C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9" y="1690688"/>
            <a:ext cx="3021217" cy="323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2001F-BDE3-4AB5-9614-A6B9BDBD9F9E}"/>
              </a:ext>
            </a:extLst>
          </p:cNvPr>
          <p:cNvSpPr txBox="1"/>
          <p:nvPr/>
        </p:nvSpPr>
        <p:spPr>
          <a:xfrm>
            <a:off x="243281" y="5065712"/>
            <a:ext cx="5752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Thomas Bayes was an English statistician, philosopher. Bayes’ theorem is named after Reverend Thomas Bayes, who first provided an equation that allows new evidence to update beliefs in his </a:t>
            </a:r>
            <a:r>
              <a:rPr lang="en-US" sz="1600" i="1" dirty="0"/>
              <a:t>An Essay towards solving a Problem in the Doctrine of Chances </a:t>
            </a:r>
            <a:br>
              <a:rPr lang="en-US" sz="1600" i="1" dirty="0"/>
            </a:br>
            <a:r>
              <a:rPr lang="en-US" sz="1600" dirty="0"/>
              <a:t>Ref: https://en.wikipedia.org/wiki/Thomas_Bayes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8082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B40C1-3C56-4B77-8DA4-F1228AC0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0" t="24626" r="26996" b="32692"/>
          <a:stretch/>
        </p:blipFill>
        <p:spPr>
          <a:xfrm>
            <a:off x="327171" y="1690687"/>
            <a:ext cx="5669559" cy="3574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289160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1489</Words>
  <Application>Microsoft Office PowerPoint</Application>
  <PresentationFormat>Widescreen</PresentationFormat>
  <Paragraphs>179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Futura</vt:lpstr>
      <vt:lpstr>Garamond</vt:lpstr>
      <vt:lpstr>Office Theme</vt:lpstr>
      <vt:lpstr>Exploratory data analysis of RNA-seq data with MetaOmGraph</vt:lpstr>
      <vt:lpstr>Exploratory data analysis</vt:lpstr>
      <vt:lpstr>Tools for exploratory data analysis</vt:lpstr>
      <vt:lpstr>Data visualization</vt:lpstr>
      <vt:lpstr>Data visualization history</vt:lpstr>
      <vt:lpstr>Data visualization history</vt:lpstr>
      <vt:lpstr>Data visualization historyADD FN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MetaOmGraph</vt:lpstr>
      <vt:lpstr>MetaOmGraph for analysis of RNA-seq</vt:lpstr>
      <vt:lpstr>Finding associations in data</vt:lpstr>
      <vt:lpstr>Pearson correlation coefficient</vt:lpstr>
      <vt:lpstr>Pearson correlation coefficient</vt:lpstr>
      <vt:lpstr>Spearman’s correlation</vt:lpstr>
      <vt:lpstr>Spearman’s correlation</vt:lpstr>
      <vt:lpstr>Mutual information</vt:lpstr>
      <vt:lpstr>Mutual information</vt:lpstr>
      <vt:lpstr>Association vs causation</vt:lpstr>
      <vt:lpstr>MOG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with MetaOmGraph</dc:title>
  <dc:creator>mrbai</dc:creator>
  <cp:lastModifiedBy> </cp:lastModifiedBy>
  <cp:revision>51</cp:revision>
  <dcterms:created xsi:type="dcterms:W3CDTF">2018-09-30T04:01:38Z</dcterms:created>
  <dcterms:modified xsi:type="dcterms:W3CDTF">2018-10-02T01:41:50Z</dcterms:modified>
</cp:coreProperties>
</file>